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0" r:id="rId2"/>
    <p:sldId id="256" r:id="rId3"/>
    <p:sldId id="302" r:id="rId4"/>
    <p:sldId id="332" r:id="rId5"/>
    <p:sldId id="314" r:id="rId6"/>
    <p:sldId id="261" r:id="rId7"/>
    <p:sldId id="316" r:id="rId8"/>
    <p:sldId id="333" r:id="rId9"/>
    <p:sldId id="317" r:id="rId10"/>
    <p:sldId id="318" r:id="rId11"/>
    <p:sldId id="321" r:id="rId12"/>
    <p:sldId id="319" r:id="rId13"/>
    <p:sldId id="320" r:id="rId14"/>
    <p:sldId id="323" r:id="rId15"/>
    <p:sldId id="334" r:id="rId16"/>
    <p:sldId id="335" r:id="rId17"/>
    <p:sldId id="336" r:id="rId18"/>
    <p:sldId id="324" r:id="rId19"/>
    <p:sldId id="337" r:id="rId20"/>
    <p:sldId id="338" r:id="rId21"/>
    <p:sldId id="340" r:id="rId22"/>
    <p:sldId id="341" r:id="rId23"/>
    <p:sldId id="342" r:id="rId24"/>
    <p:sldId id="343" r:id="rId25"/>
    <p:sldId id="344" r:id="rId26"/>
    <p:sldId id="345" r:id="rId27"/>
    <p:sldId id="267" r:id="rId28"/>
    <p:sldId id="268" r:id="rId29"/>
    <p:sldId id="269" r:id="rId30"/>
    <p:sldId id="270" r:id="rId31"/>
    <p:sldId id="295" r:id="rId32"/>
    <p:sldId id="311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হাদিসটি পাঠ  করে নেওয়ার চেষ্টা করতে হবে । পরে শিক্ষক সুন্দর  করে হাদিসটি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8/7/2016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পথ,</a:t>
            </a:r>
            <a:r>
              <a:rPr lang="bn-IN" baseline="0" dirty="0" smtClean="0"/>
              <a:t> রাস্তা ও পুল এর উপর ক্লিক করলে ছবি দেখা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প্রতিটা শব্দের উপর ক্লিক করলে এ</a:t>
            </a:r>
            <a:r>
              <a:rPr lang="bn-IN" baseline="0" dirty="0" smtClean="0"/>
              <a:t> সম্পর্কিত ছবি দেখা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 পাঠ  করে নেওয়ার চেষ্টা করতে হবে । পরে শিক্ষক সুন্দর  করে হাদিস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দাড়িপাল্লা,</a:t>
            </a:r>
            <a:r>
              <a:rPr lang="bn-IN" baseline="0" dirty="0" smtClean="0"/>
              <a:t> তুলাদন্ড ও মানদন্ডে ক্লিক করতে হবে তবে ছবি দেখা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 পাঠ  করে নেওয়ার চেষ্টা করতে হবে । পরে শিক্ষক সুন্দর  করে হাদিস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–মানুষের </a:t>
            </a:r>
            <a:r>
              <a:rPr lang="bn-BD" baseline="0" dirty="0" err="1" smtClean="0"/>
              <a:t>কিডনী</a:t>
            </a:r>
            <a:r>
              <a:rPr lang="bn-BD" baseline="0" dirty="0" smtClean="0"/>
              <a:t> নষ্ট হচ্ছে, ক্যান্সার হচ্ছে, সামাজিক </a:t>
            </a:r>
            <a:r>
              <a:rPr lang="bn-BD" baseline="0" dirty="0" err="1" smtClean="0"/>
              <a:t>বিশৃঙখলা</a:t>
            </a:r>
            <a:r>
              <a:rPr lang="bn-BD" baseline="0" dirty="0" smtClean="0"/>
              <a:t> সৃষ্টি হতে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6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7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2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7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</a:t>
            </a:r>
            <a:r>
              <a:rPr lang="bn-BD" sz="1200" baseline="0" dirty="0" err="1" smtClean="0"/>
              <a:t>শিখনফল</a:t>
            </a:r>
            <a:r>
              <a:rPr lang="bn-BD" sz="1200" baseline="0" dirty="0" smtClean="0"/>
              <a:t> পড়ে নেওয়া যেতে পারে । </a:t>
            </a:r>
            <a:r>
              <a:rPr lang="bn-BD" sz="1200" dirty="0" err="1" smtClean="0"/>
              <a:t>সম্মানিত</a:t>
            </a:r>
            <a:r>
              <a:rPr lang="bn-BD" sz="1200" baseline="0" dirty="0" smtClean="0"/>
              <a:t> </a:t>
            </a:r>
            <a:r>
              <a:rPr lang="bn-BD" sz="1200" baseline="0" dirty="0" err="1" smtClean="0"/>
              <a:t>শিক্ষকমন্ডলী</a:t>
            </a:r>
            <a:r>
              <a:rPr lang="bn-BD" sz="1200" baseline="0" dirty="0" smtClean="0"/>
              <a:t>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  করে নেওয়ার চেষ্টা করতে হবে । পরে শিক্ষক সুন্দর  করে </a:t>
            </a:r>
            <a:r>
              <a:rPr lang="bn-IN" baseline="0" dirty="0" smtClean="0"/>
              <a:t>আয়াতটি 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 উত্তর ছাত্রদের</a:t>
            </a:r>
            <a:r>
              <a:rPr lang="bn-IN" baseline="0" dirty="0" smtClean="0"/>
              <a:t> থেকে নেওয়ার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805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756" y="4736388"/>
            <a:ext cx="1481728" cy="1508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8189" y="39756"/>
            <a:ext cx="1662803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gif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69701" y="844877"/>
            <a:ext cx="7747906" cy="538787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bn-BD" sz="2800" dirty="0"/>
              <a:t>কন্টেন্টটি </a:t>
            </a:r>
            <a:r>
              <a:rPr lang="en-US" sz="2800" dirty="0"/>
              <a:t> </a:t>
            </a:r>
            <a:r>
              <a:rPr lang="en-US" sz="2800" dirty="0" err="1"/>
              <a:t>শ্রে</a:t>
            </a:r>
            <a:r>
              <a:rPr lang="bn-BD" sz="2800" dirty="0"/>
              <a:t>ণি </a:t>
            </a:r>
            <a:r>
              <a:rPr lang="en-US" sz="2800" dirty="0" err="1"/>
              <a:t>কক্ষে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bn-BD" sz="2800" dirty="0"/>
              <a:t>কিছু</a:t>
            </a:r>
            <a:r>
              <a:rPr lang="en-US" sz="2800" dirty="0"/>
              <a:t> </a:t>
            </a:r>
            <a:r>
              <a:rPr lang="bn-BD" sz="2800" dirty="0"/>
              <a:t>নির্দেশনা</a:t>
            </a:r>
            <a:r>
              <a:rPr lang="en-US" sz="2800" dirty="0"/>
              <a:t> </a:t>
            </a:r>
            <a:r>
              <a:rPr lang="bn-BD" sz="2800" dirty="0"/>
              <a:t>প্রয়োজনীয়</a:t>
            </a:r>
            <a:r>
              <a:rPr lang="en-US" sz="2800" dirty="0"/>
              <a:t> </a:t>
            </a:r>
            <a:r>
              <a:rPr lang="en-US" sz="2800" dirty="0" err="1"/>
              <a:t>স্লাইডের</a:t>
            </a:r>
            <a:r>
              <a:rPr lang="en-US" sz="2800" dirty="0"/>
              <a:t> slide</a:t>
            </a:r>
            <a:r>
              <a:rPr lang="bn-BD" sz="2800" dirty="0"/>
              <a:t> </a:t>
            </a:r>
            <a:r>
              <a:rPr lang="en-US" sz="2800" dirty="0"/>
              <a:t>note এ </a:t>
            </a:r>
            <a:r>
              <a:rPr lang="en-US" sz="2800" dirty="0" err="1"/>
              <a:t>সংযোজন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</a:t>
            </a:r>
            <a:r>
              <a:rPr lang="en-US" sz="2800" dirty="0" err="1"/>
              <a:t>আশা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 </a:t>
            </a:r>
            <a:r>
              <a:rPr lang="en-US" sz="2800" dirty="0" err="1"/>
              <a:t>সম্মানিত</a:t>
            </a:r>
            <a:r>
              <a:rPr lang="bn-BD" sz="2800" dirty="0"/>
              <a:t> </a:t>
            </a:r>
            <a:r>
              <a:rPr lang="en-US" sz="2800" dirty="0" err="1"/>
              <a:t>শিক্ষক</a:t>
            </a:r>
            <a:r>
              <a:rPr lang="bn-BD" sz="2800" dirty="0"/>
              <a:t>মণ্ডলী</a:t>
            </a:r>
            <a:r>
              <a:rPr lang="en-US" sz="2800" dirty="0"/>
              <a:t> </a:t>
            </a:r>
            <a:r>
              <a:rPr lang="en-US" sz="2800" dirty="0" err="1"/>
              <a:t>পাঠটি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পূর্বে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note</a:t>
            </a:r>
            <a:r>
              <a:rPr lang="bn-BD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bn-BD" sz="2800" dirty="0"/>
              <a:t>নিবেন</a:t>
            </a:r>
            <a:r>
              <a:rPr lang="en-US" sz="2800" dirty="0"/>
              <a:t>।</a:t>
            </a:r>
            <a:r>
              <a:rPr lang="bn-BD" sz="2800" dirty="0"/>
              <a:t> এছাড়াও শিক্ষকমণ্ডলী </a:t>
            </a:r>
            <a:r>
              <a:rPr lang="en-US" sz="2800" dirty="0"/>
              <a:t> </a:t>
            </a:r>
            <a:r>
              <a:rPr lang="bn-BD" sz="2800" dirty="0"/>
              <a:t> প্রয়োজনবোধে তার নিজস্ব কৌশল প্রয়োগ করতে পারবেন </a:t>
            </a:r>
            <a:r>
              <a:rPr lang="bn-BD" sz="2800" dirty="0" smtClean="0"/>
              <a:t>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/>
              <a:t> </a:t>
            </a:r>
            <a:r>
              <a:rPr lang="bn-BD" sz="2800" dirty="0"/>
              <a:t>চেপে পাঠ উপস্থাপন শুরু করবেন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9701" y="229235"/>
            <a:ext cx="79926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8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26" y="407795"/>
            <a:ext cx="8815387" cy="649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পারবে না।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94" y="5143720"/>
            <a:ext cx="8786812" cy="124301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‘আর তাঁরা (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আখিরাতের ওপর দৃঢ় বিশ্বাস স্থাপন করে।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BD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আয়াত ৪)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76" y="1057276"/>
            <a:ext cx="8229600" cy="8286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2" y="5258559"/>
            <a:ext cx="6315075" cy="77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1893301"/>
            <a:ext cx="4167116" cy="31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493" y="1714645"/>
            <a:ext cx="7323819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আখিরাতের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শস্যক্ষেত্র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8" y="2686058"/>
            <a:ext cx="4089593" cy="235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77" y="2614621"/>
            <a:ext cx="4287262" cy="2434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67" y="5157788"/>
            <a:ext cx="8846626" cy="67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914400"/>
            <a:ext cx="5939121" cy="67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88" y="157163"/>
            <a:ext cx="3157537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5341" y="16373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57713" y="1100139"/>
            <a:ext cx="4286249" cy="4957762"/>
            <a:chOff x="4557713" y="1100139"/>
            <a:chExt cx="4286249" cy="4957762"/>
          </a:xfrm>
        </p:grpSpPr>
        <p:sp>
          <p:nvSpPr>
            <p:cNvPr id="5" name="TextBox 4"/>
            <p:cNvSpPr txBox="1"/>
            <p:nvPr/>
          </p:nvSpPr>
          <p:spPr>
            <a:xfrm>
              <a:off x="4557713" y="1100139"/>
              <a:ext cx="4286249" cy="4957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হিসাব দিতে হবে।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587" y="3052256"/>
              <a:ext cx="3986214" cy="278418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2888" y="1128718"/>
            <a:ext cx="4243388" cy="4914898"/>
            <a:chOff x="242888" y="1128718"/>
            <a:chExt cx="4243388" cy="4914898"/>
          </a:xfrm>
        </p:grpSpPr>
        <p:sp>
          <p:nvSpPr>
            <p:cNvPr id="6" name="TextBox 5"/>
            <p:cNvSpPr txBox="1"/>
            <p:nvPr/>
          </p:nvSpPr>
          <p:spPr>
            <a:xfrm>
              <a:off x="242888" y="1128718"/>
              <a:ext cx="4243388" cy="4914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প্রতিদান দেওয়া হবে।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1" y="3071813"/>
              <a:ext cx="4146349" cy="279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29135" y="1257300"/>
            <a:ext cx="4500561" cy="4443413"/>
            <a:chOff x="4529135" y="1257300"/>
            <a:chExt cx="4500561" cy="4443413"/>
          </a:xfrm>
        </p:grpSpPr>
        <p:sp>
          <p:nvSpPr>
            <p:cNvPr id="4" name="TextBox 3"/>
            <p:cNvSpPr txBox="1"/>
            <p:nvPr/>
          </p:nvSpPr>
          <p:spPr>
            <a:xfrm>
              <a:off x="4529135" y="1257300"/>
              <a:ext cx="4500561" cy="44434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মন্দ কাজ করবে সে আখিরাতে শাস্তি ভোগ করবে।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962" y="2871788"/>
              <a:ext cx="4305300" cy="26843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584" y="1285877"/>
            <a:ext cx="4329112" cy="4400548"/>
            <a:chOff x="128584" y="1285877"/>
            <a:chExt cx="4329112" cy="4400548"/>
          </a:xfrm>
        </p:grpSpPr>
        <p:sp>
          <p:nvSpPr>
            <p:cNvPr id="5" name="TextBox 4"/>
            <p:cNvSpPr txBox="1"/>
            <p:nvPr/>
          </p:nvSpPr>
          <p:spPr>
            <a:xfrm>
              <a:off x="128584" y="1285877"/>
              <a:ext cx="4329112" cy="44005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ভালো কাজ করবে সে আখিরাতে পুরস্কার লাভ করবে।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2943225"/>
              <a:ext cx="4157663" cy="2628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0588" y="1314595"/>
            <a:ext cx="4300539" cy="4924756"/>
            <a:chOff x="4700588" y="1314595"/>
            <a:chExt cx="4300539" cy="4924756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602" y="5316021"/>
              <a:ext cx="200247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5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038" y="2971801"/>
              <a:ext cx="3943349" cy="242887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85737" y="1328882"/>
            <a:ext cx="4429125" cy="4924757"/>
            <a:chOff x="185737" y="1328882"/>
            <a:chExt cx="4429125" cy="4924757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938" y="5330309"/>
              <a:ext cx="15953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5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4" y="3014663"/>
              <a:ext cx="3914776" cy="2399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88" y="1357457"/>
            <a:ext cx="4257675" cy="4443267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কোন মানুষ মৃত্যুবরণ করবে না।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14862" y="1357313"/>
            <a:ext cx="4386263" cy="4443412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শান্তি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অথবা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শাস্তি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ভোগ করবে।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300162"/>
            <a:ext cx="4171950" cy="4429125"/>
            <a:chOff x="228600" y="1300162"/>
            <a:chExt cx="4171950" cy="442912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300162"/>
              <a:ext cx="4171950" cy="4429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 মানব জীবনকে সুন্দর ও  চরিত্রবান করে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তোলে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28574"/>
              <a:ext cx="4024313" cy="25737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6288" y="1271590"/>
            <a:ext cx="4386262" cy="4457698"/>
            <a:chOff x="4586288" y="1271590"/>
            <a:chExt cx="4386262" cy="4457698"/>
          </a:xfrm>
        </p:grpSpPr>
        <p:sp>
          <p:nvSpPr>
            <p:cNvPr id="5" name="TextBox 4"/>
            <p:cNvSpPr txBox="1"/>
            <p:nvPr/>
          </p:nvSpPr>
          <p:spPr>
            <a:xfrm>
              <a:off x="4586288" y="1271590"/>
              <a:ext cx="4386262" cy="44576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বিশ্বাসী মানুষ অন্যায়, অত্যাচার, দুর্নীতি, মিথ্যাচার ও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অশ্লীল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কাজকর্ম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পারে না।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20" y="3439938"/>
              <a:ext cx="4168537" cy="221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450" y="4857749"/>
            <a:ext cx="8848725" cy="602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শস্যক্ষেত্র।</a:t>
            </a: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 </a:t>
            </a:r>
            <a:endParaRPr lang="en-US" sz="3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023937"/>
            <a:ext cx="547211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41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178023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351" y="1037063"/>
            <a:ext cx="4298950" cy="584775"/>
            <a:chOff x="628651" y="12021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628651" y="1202163"/>
              <a:ext cx="4298950" cy="584775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866702"/>
            <a:ext cx="4775199" cy="318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842802"/>
            <a:ext cx="4800600" cy="31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811676"/>
            <a:ext cx="4925113" cy="32683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22628" y="996434"/>
            <a:ext cx="903300" cy="667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546896" y="1021834"/>
            <a:ext cx="952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867399" y="996434"/>
            <a:ext cx="84029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0200" y="5245323"/>
            <a:ext cx="8699500" cy="93957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স্থাপিত একটি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38" y="287560"/>
            <a:ext cx="8843962" cy="64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</a:t>
            </a:r>
            <a:r>
              <a:rPr lang="bn-IN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 ওপর দিয়ে জান্নাতে প্রবেশ করবে।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1044796"/>
            <a:ext cx="8456613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প্রশস্থতা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বেশী হবে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48" y="1928813"/>
            <a:ext cx="4184652" cy="3914775"/>
            <a:chOff x="273048" y="1928813"/>
            <a:chExt cx="4184652" cy="3914775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 বিশাল ময়দানের মতো।</a:t>
              </a: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" y="3657600"/>
              <a:ext cx="3814763" cy="211931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57725" y="1944170"/>
            <a:ext cx="4357688" cy="3931920"/>
            <a:chOff x="4657725" y="1944170"/>
            <a:chExt cx="4357688" cy="3931920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39319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just"/>
              <a:endParaRPr lang="bn-BD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980709" y="3562066"/>
              <a:ext cx="4034704" cy="2314024"/>
              <a:chOff x="4980709" y="3557677"/>
              <a:chExt cx="4034704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0709" y="3557677"/>
                <a:ext cx="2164983" cy="231841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5693" y="3607063"/>
                <a:ext cx="1869720" cy="22517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2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8" y="6415085"/>
            <a:ext cx="2143126" cy="357187"/>
          </a:xfrm>
        </p:spPr>
        <p:txBody>
          <a:bodyPr/>
          <a:lstStyle/>
          <a:p>
            <a:fld id="{4E7E5AC8-3C83-44F2-A42C-3F97629523CE}" type="datetime10">
              <a:rPr lang="bn-BD" sz="1200" smtClean="0">
                <a:latin typeface="NikoshBAN" panose="02000000000000000000" pitchFamily="2" charset="0"/>
              </a:rPr>
              <a:t>রবিবার, 07 আগস্ট 2016</a:t>
            </a:fld>
            <a:endParaRPr lang="en-US" sz="1200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9" y="6385411"/>
            <a:ext cx="428624" cy="386861"/>
          </a:xfrm>
        </p:spPr>
        <p:txBody>
          <a:bodyPr/>
          <a:lstStyle/>
          <a:p>
            <a:fld id="{B6C7F854-B571-47C3-B81D-C3C225D692F2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-428625"/>
            <a:ext cx="9286875" cy="771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201834"/>
            <a:ext cx="8699500" cy="64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আমল অনুযায়ী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করবে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89" y="2431477"/>
            <a:ext cx="4253525" cy="3494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2" y="2403825"/>
            <a:ext cx="4348907" cy="354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13" y="2373926"/>
            <a:ext cx="4480583" cy="36004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7023" y="949621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407223" y="974016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গতিতে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669160" y="923717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 গতিতে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202997" y="1703343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দৌঁড়ের গতিতে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66950" y="1727437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হেঁটে হেঁটে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681207" y="1727436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হামাগুঁড়ি দিয়ে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74630" y="924910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8" y="2406893"/>
            <a:ext cx="4509765" cy="3591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98" y="2382640"/>
            <a:ext cx="4536732" cy="3615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98" y="2394953"/>
            <a:ext cx="4639432" cy="36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475" y="214314"/>
            <a:ext cx="8699500" cy="20145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হবে ঘুটঘটে অন্ধকার। এমতাবস্থায় 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না থাকার কারণে তারা সিরাত অতিক্রম করতে পারবে না। বরং তাদের হাত-পা কেটে তারা জাহান্নামে পতিত হবে।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53" y="2158484"/>
            <a:ext cx="6588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3" y="3066999"/>
            <a:ext cx="6944694" cy="7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039" y="4158734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প্রত্যেকেই তা অতিক্রম করবে, এটা তোমার প্রতিপালকের অনিবার্য সিদ্ধান্ত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7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99" y="4196396"/>
            <a:ext cx="4896533" cy="866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079" y="249991"/>
            <a:ext cx="6423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628" y="5063292"/>
            <a:ext cx="884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স্থাপিত হবে।’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মুসনাদে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আহমদ)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				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99" y="1611331"/>
            <a:ext cx="5046504" cy="25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178023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86263" y="996434"/>
            <a:ext cx="1543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018256" y="1021834"/>
            <a:ext cx="1282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424485" y="1039297"/>
            <a:ext cx="1376615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3" y="4543426"/>
            <a:ext cx="8815387" cy="16144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" y="1022775"/>
            <a:ext cx="4143374" cy="584775"/>
            <a:chOff x="514351" y="10370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584775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4899" r="4652" b="20101"/>
          <a:stretch/>
        </p:blipFill>
        <p:spPr>
          <a:xfrm>
            <a:off x="2157413" y="1828801"/>
            <a:ext cx="4818557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1728787"/>
            <a:ext cx="4572000" cy="3057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1771650"/>
            <a:ext cx="4572000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8" y="4125053"/>
            <a:ext cx="5525271" cy="781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28" y="4906212"/>
            <a:ext cx="8843963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1878" y="272226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9" y="1322093"/>
            <a:ext cx="3753063" cy="24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1" y="1738362"/>
            <a:ext cx="8830120" cy="1419229"/>
            <a:chOff x="114301" y="1738362"/>
            <a:chExt cx="8830120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1738362"/>
              <a:ext cx="8815388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71450" y="3658671"/>
            <a:ext cx="8843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যাদের পাল্লা (পূণ্যের) ভারী হবে, তাঁরাই হবে সফলকাম। আর যাদের পাল্লা হালকা হবে, তাঁরাই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bn-IN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করেছে, তারা জাহান্নামে চিরস্থায়ী হবে।’ (সূরা আল-মুমিনুন, আয়াত ১০২-১০৩)			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27971" y="529701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63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5" y="429696"/>
            <a:ext cx="855821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ভারী করার জন্য বহু আমল শিক্ষা দিয়েছেন। তিনি বলেন-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28" y="957263"/>
            <a:ext cx="3491148" cy="6429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2849"/>
          <a:stretch/>
        </p:blipFill>
        <p:spPr>
          <a:xfrm>
            <a:off x="1557337" y="4200525"/>
            <a:ext cx="6163134" cy="576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162" y="1772721"/>
            <a:ext cx="884396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হামদুলিল্লাহ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মিযানের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পূর্ণ করে দেয়।’ (মুসলিম) 							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0037" y="4844533"/>
            <a:ext cx="884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প্রশংসা আল্লাহর জন্য, তিনি মহান ও অতিশয় পবিত্র।’ 							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7163" y="2944296"/>
            <a:ext cx="885825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বাক্য এমন আছে, যা আল্লাহর নিকট প্রিয়, উচ্চারণে সহজ এবং </a:t>
            </a:r>
            <a:r>
              <a:rPr lang="bn-BD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মিযানে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পাল্লায় ভারী। এ বাক্য দুটি হলো- 				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4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7648" y="4865314"/>
            <a:ext cx="6899015" cy="6400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effectLst/>
              </a:rPr>
              <a:t>আখিরাতে বিশ্বাসের গুরুত্ব উল্লেখ কর।   </a:t>
            </a:r>
            <a:endParaRPr lang="en-US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1947" y="366028"/>
            <a:ext cx="6597889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লে</a:t>
            </a:r>
            <a:r>
              <a:rPr lang="bn-BD" sz="4400" b="1" dirty="0" smtClean="0">
                <a:solidFill>
                  <a:schemeClr val="tx1"/>
                </a:solidFill>
              </a:rPr>
              <a:t>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1131392"/>
            <a:ext cx="5938837" cy="3340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B6C7F854-B571-47C3-B81D-C3C225D692F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24" y="3416499"/>
            <a:ext cx="8789589" cy="1012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‘আর তারা (মুত্তাকিগণ) আখিরাতের ওপর দৃঢ় বিশ্বাস স্থাপন </a:t>
            </a:r>
            <a:r>
              <a:rPr lang="bn-BD" sz="3600" dirty="0" smtClean="0">
                <a:solidFill>
                  <a:schemeClr val="tx1"/>
                </a:solidFill>
              </a:rPr>
              <a:t>করে</a:t>
            </a:r>
            <a:r>
              <a:rPr lang="bn-IN" sz="3600" dirty="0" smtClean="0">
                <a:solidFill>
                  <a:schemeClr val="tx1"/>
                </a:solidFill>
              </a:rPr>
              <a:t>।</a:t>
            </a:r>
            <a:r>
              <a:rPr lang="bn-BD" sz="3600" dirty="0" smtClean="0">
                <a:solidFill>
                  <a:schemeClr val="tx1"/>
                </a:solidFill>
              </a:rPr>
              <a:t>’- </a:t>
            </a:r>
            <a:r>
              <a:rPr lang="bn-BD" sz="3600" dirty="0" smtClean="0">
                <a:solidFill>
                  <a:schemeClr val="tx1"/>
                </a:solidFill>
              </a:rPr>
              <a:t>কোন সূরায় বলা হয়েছে?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99602" y="34294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6359" y="2033987"/>
            <a:ext cx="3961903" cy="593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</a:t>
            </a:r>
            <a:r>
              <a:rPr lang="bn-BD" sz="4400" dirty="0" smtClean="0">
                <a:solidFill>
                  <a:schemeClr val="tx1"/>
                </a:solidFill>
              </a:rPr>
              <a:t>।</a:t>
            </a:r>
            <a:r>
              <a:rPr lang="bn-IN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আকাশের </a:t>
            </a:r>
            <a:r>
              <a:rPr lang="bn-BD" sz="4400" dirty="0" smtClean="0">
                <a:solidFill>
                  <a:schemeClr val="tx1"/>
                </a:solidFill>
              </a:rPr>
              <a:t>ওপর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3629" y="5398386"/>
            <a:ext cx="2689616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bn-IN" sz="3200" smtClean="0">
                <a:solidFill>
                  <a:schemeClr val="tx1"/>
                </a:solidFill>
              </a:rPr>
              <a:t> </a:t>
            </a:r>
            <a:r>
              <a:rPr lang="bn-BD" sz="3200" smtClean="0">
                <a:solidFill>
                  <a:schemeClr val="tx1"/>
                </a:solidFill>
              </a:rPr>
              <a:t>আল </a:t>
            </a:r>
            <a:r>
              <a:rPr lang="bn-BD" sz="3200" dirty="0" smtClean="0">
                <a:solidFill>
                  <a:schemeClr val="tx1"/>
                </a:solidFill>
              </a:rPr>
              <a:t>ইমরান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250" y="2672971"/>
            <a:ext cx="4046138" cy="5840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জান্নাতের ওপর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252" y="2041995"/>
            <a:ext cx="3988986" cy="575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দুনিয়ার ওপর 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489" y="4566057"/>
            <a:ext cx="3157540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</a:t>
            </a:r>
            <a:r>
              <a:rPr lang="bn-BD" sz="4000" dirty="0" err="1" smtClean="0">
                <a:solidFill>
                  <a:schemeClr val="tx1"/>
                </a:solidFill>
              </a:rPr>
              <a:t>লুকমান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4085" y="2671264"/>
            <a:ext cx="3907028" cy="5481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</a:t>
            </a:r>
            <a:r>
              <a:rPr lang="bn-BD" sz="4400" dirty="0" smtClean="0">
                <a:solidFill>
                  <a:schemeClr val="tx1"/>
                </a:solidFill>
              </a:rPr>
              <a:t>। </a:t>
            </a:r>
            <a:r>
              <a:rPr lang="bn-BD" sz="4400" dirty="0" err="1" smtClean="0">
                <a:solidFill>
                  <a:schemeClr val="tx1"/>
                </a:solidFill>
              </a:rPr>
              <a:t>জাহান্নামের</a:t>
            </a:r>
            <a:r>
              <a:rPr lang="bn-BD" sz="4400" dirty="0" smtClean="0">
                <a:solidFill>
                  <a:schemeClr val="tx1"/>
                </a:solidFill>
              </a:rPr>
              <a:t> ওপর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428" y="5312660"/>
            <a:ext cx="3131737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গ। </a:t>
            </a:r>
            <a:r>
              <a:rPr lang="bn-BD" sz="3600" dirty="0" err="1">
                <a:solidFill>
                  <a:schemeClr val="tx1"/>
                </a:solidFill>
              </a:rPr>
              <a:t>বাকারা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113" y="1072695"/>
            <a:ext cx="699135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 smtClean="0">
                <a:latin typeface="Saroda" pitchFamily="2" charset="0"/>
              </a:rPr>
              <a:t>সিরাত</a:t>
            </a:r>
            <a:r>
              <a:rPr lang="bn-BD" sz="4400" dirty="0" smtClean="0">
                <a:latin typeface="Saroda" pitchFamily="2" charset="0"/>
              </a:rPr>
              <a:t> </a:t>
            </a:r>
            <a:r>
              <a:rPr lang="bn-BD" sz="4400" dirty="0" err="1" smtClean="0">
                <a:latin typeface="Saroda" pitchFamily="2" charset="0"/>
              </a:rPr>
              <a:t>কীসের</a:t>
            </a:r>
            <a:r>
              <a:rPr lang="bn-BD" sz="4400" dirty="0" smtClean="0">
                <a:latin typeface="Saroda" pitchFamily="2" charset="0"/>
              </a:rPr>
              <a:t> ওপর নির্মিত </a:t>
            </a:r>
            <a:r>
              <a:rPr lang="bn-BD" sz="4400" dirty="0" err="1" smtClean="0">
                <a:latin typeface="Saroda" pitchFamily="2" charset="0"/>
              </a:rPr>
              <a:t>পুল</a:t>
            </a:r>
            <a:r>
              <a:rPr lang="bn-BD" sz="4400" dirty="0" smtClean="0">
                <a:latin typeface="Saroda" pitchFamily="2" charset="0"/>
              </a:rPr>
              <a:t> 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5268593" y="4582453"/>
            <a:ext cx="2646685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নিসা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138362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57362" y="100013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7264" y="1141967"/>
            <a:ext cx="5060549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আখিরাতের অন্তর্ভুক্ত-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49867" y="4379036"/>
            <a:ext cx="2236969" cy="548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</a:t>
            </a: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, ii </a:t>
            </a:r>
            <a:r>
              <a:rPr lang="bn-BD" sz="3200" dirty="0" smtClean="0">
                <a:solidFill>
                  <a:schemeClr val="tx1"/>
                </a:solidFill>
              </a:rPr>
              <a:t>ও 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486" y="4343400"/>
            <a:ext cx="1852129" cy="5986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ক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55793" y="4386668"/>
            <a:ext cx="1887516" cy="546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গ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 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62847" y="4400550"/>
            <a:ext cx="2061293" cy="570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en-US" sz="3600" dirty="0" smtClean="0">
                <a:solidFill>
                  <a:schemeClr val="tx1"/>
                </a:solidFill>
              </a:rPr>
              <a:t> ii </a:t>
            </a:r>
            <a:r>
              <a:rPr lang="bn-BD" sz="3600" dirty="0" smtClean="0">
                <a:solidFill>
                  <a:schemeClr val="tx1"/>
                </a:solidFill>
              </a:rPr>
              <a:t>ও </a:t>
            </a:r>
            <a:r>
              <a:rPr lang="en-US" sz="3600" dirty="0" smtClean="0">
                <a:solidFill>
                  <a:schemeClr val="tx1"/>
                </a:solidFill>
              </a:rPr>
              <a:t>iii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927133" y="128588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560094" y="0"/>
            <a:ext cx="5693194" cy="83343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55294" y="2062476"/>
            <a:ext cx="2087856" cy="548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dirty="0" err="1" smtClean="0">
                <a:solidFill>
                  <a:schemeClr val="tx1"/>
                </a:solidFill>
              </a:rPr>
              <a:t>i</a:t>
            </a:r>
            <a:r>
              <a:rPr lang="en-US" sz="4800" dirty="0" smtClean="0">
                <a:solidFill>
                  <a:schemeClr val="tx1"/>
                </a:solidFill>
              </a:rPr>
              <a:t>)</a:t>
            </a:r>
            <a:r>
              <a:rPr lang="bn-BD" sz="4800" dirty="0" smtClean="0">
                <a:solidFill>
                  <a:schemeClr val="tx1"/>
                </a:solidFill>
              </a:rPr>
              <a:t> কবর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26853" y="2066251"/>
            <a:ext cx="2145197" cy="506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ii) </a:t>
            </a:r>
            <a:r>
              <a:rPr lang="bn-BD" sz="4400" dirty="0" err="1" smtClean="0">
                <a:solidFill>
                  <a:schemeClr val="tx1"/>
                </a:solidFill>
              </a:rPr>
              <a:t>হাশর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05084" y="2070258"/>
            <a:ext cx="2195904" cy="5311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iii) </a:t>
            </a:r>
            <a:r>
              <a:rPr lang="bn-BD" sz="4000" dirty="0" err="1" smtClean="0">
                <a:solidFill>
                  <a:schemeClr val="tx1"/>
                </a:solidFill>
              </a:rPr>
              <a:t>সিরাত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6477" y="3249101"/>
            <a:ext cx="4671286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0" grpId="2"/>
      <p:bldP spid="12" grpId="0" animBg="1"/>
      <p:bldP spid="15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24" name="Picture 23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১ম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(আকাইদ)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</a:t>
              </a:r>
              <a:r>
                <a:rPr lang="bn-BD" sz="320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0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0562" y="334773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64" y="4888849"/>
            <a:ext cx="851535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আখিরাতের পর্যায়গুলোর একটি তালিকা তৈরি </a:t>
            </a:r>
            <a:r>
              <a:rPr lang="en-US" sz="4000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কর</a:t>
            </a:r>
            <a:r>
              <a:rPr 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। </a:t>
            </a:r>
            <a:endParaRPr lang="en-US" sz="40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1385683"/>
            <a:ext cx="6586538" cy="3329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8" y="2639860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t>রবিবার, 07 আগস্ট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32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5341" y="104719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9038" y="5099925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মৃত্যুর পরের জীবনকে কী বলে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2692" y="5045176"/>
            <a:ext cx="6192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আমাদের শেষ ঠিকানা কোথায়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767583"/>
            <a:ext cx="3513730" cy="421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0" y="824731"/>
            <a:ext cx="3971499" cy="42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4313" y="6394399"/>
            <a:ext cx="2744299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91" y="1081789"/>
            <a:ext cx="5106597" cy="3478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66" y="4733841"/>
            <a:ext cx="45916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" y="133156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216" y="2357438"/>
            <a:ext cx="8852784" cy="2646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বিশ্বাসের গুরুত্ব বর্ণনা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স্তর </a:t>
            </a:r>
            <a:r>
              <a:rPr lang="bn-BD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5509" y="201682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06" y="775095"/>
            <a:ext cx="4475112" cy="3239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928" y="152932"/>
            <a:ext cx="4007828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 অর্থ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–পরকাল।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056" y="4108189"/>
            <a:ext cx="435148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11" y="5322508"/>
            <a:ext cx="84577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92417" y="4093901"/>
            <a:ext cx="409743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4" y="816878"/>
            <a:ext cx="4032629" cy="3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172" y="695166"/>
            <a:ext cx="78758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228822" y="1780550"/>
            <a:ext cx="8743556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48" y="3206987"/>
            <a:ext cx="873926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9518" y="1362587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মোনযোগ দিয়ে দেখ এবং বল</a:t>
            </a:r>
            <a:r>
              <a:rPr lang="en-US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b="1" spc="51" dirty="0">
              <a:ln w="11430"/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152" y="5303075"/>
            <a:ext cx="57823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 কে কী বলে?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341" y="5104016"/>
            <a:ext cx="647708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খিরা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9825" y="2328863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1497</Words>
  <Application>Microsoft Office PowerPoint</Application>
  <PresentationFormat>On-screen Show (4:3)</PresentationFormat>
  <Paragraphs>270</Paragraphs>
  <Slides>32</Slides>
  <Notes>24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MD. SAIFUL ISLAM</cp:lastModifiedBy>
  <cp:revision>537</cp:revision>
  <dcterms:created xsi:type="dcterms:W3CDTF">2014-10-17T17:34:05Z</dcterms:created>
  <dcterms:modified xsi:type="dcterms:W3CDTF">2016-08-07T04:47:08Z</dcterms:modified>
  <cp:contentStatus/>
</cp:coreProperties>
</file>